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82" r:id="rId5"/>
    <p:sldId id="285" r:id="rId6"/>
    <p:sldId id="258" r:id="rId7"/>
    <p:sldId id="268" r:id="rId8"/>
    <p:sldId id="269" r:id="rId9"/>
    <p:sldId id="273" r:id="rId10"/>
    <p:sldId id="286" r:id="rId11"/>
    <p:sldId id="284" r:id="rId12"/>
    <p:sldId id="275" r:id="rId13"/>
    <p:sldId id="276" r:id="rId14"/>
    <p:sldId id="288" r:id="rId15"/>
    <p:sldId id="277" r:id="rId16"/>
    <p:sldId id="287" r:id="rId17"/>
    <p:sldId id="290" r:id="rId18"/>
    <p:sldId id="289" r:id="rId19"/>
    <p:sldId id="283" r:id="rId20"/>
    <p:sldId id="278" r:id="rId21"/>
    <p:sldId id="259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周 绿叶" initials="周" lastIdx="1" clrIdx="0">
    <p:extLst>
      <p:ext uri="{19B8F6BF-5375-455C-9EA6-DF929625EA0E}">
        <p15:presenceInfo xmlns:p15="http://schemas.microsoft.com/office/powerpoint/2012/main" userId="9bc4a6db085e472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855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0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620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892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186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16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1908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721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603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368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461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95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B3AD4-B714-48CB-BEE1-06A7EEA2800C}" type="datetimeFigureOut">
              <a:rPr lang="zh-CN" altLang="en-US" smtClean="0"/>
              <a:pPr/>
              <a:t>2019/6/17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CBB68-D077-464A-9D3B-C8E9495AA61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380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990327" y="3248560"/>
            <a:ext cx="6756978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第</a:t>
            </a:r>
            <a:r>
              <a:rPr lang="en-US" altLang="zh-CN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11</a:t>
            </a:r>
            <a:r>
              <a:rPr lang="zh-CN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课 电子音乐盒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F8C8A4F-52BB-44DC-9C12-94828907988F}"/>
              </a:ext>
            </a:extLst>
          </p:cNvPr>
          <p:cNvSpPr/>
          <p:nvPr/>
        </p:nvSpPr>
        <p:spPr>
          <a:xfrm>
            <a:off x="2062480" y="2015273"/>
            <a:ext cx="733044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E78D2D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第三单元 趣味互动</a:t>
            </a:r>
          </a:p>
        </p:txBody>
      </p:sp>
    </p:spTree>
    <p:extLst>
      <p:ext uri="{BB962C8B-B14F-4D97-AF65-F5344CB8AC3E}">
        <p14:creationId xmlns:p14="http://schemas.microsoft.com/office/powerpoint/2010/main" val="2452779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E2AF11A2-F770-4A18-8033-28D1E9AC1768}"/>
              </a:ext>
            </a:extLst>
          </p:cNvPr>
          <p:cNvSpPr/>
          <p:nvPr/>
        </p:nvSpPr>
        <p:spPr>
          <a:xfrm>
            <a:off x="1984786" y="2210696"/>
            <a:ext cx="6013525" cy="2061583"/>
          </a:xfrm>
          <a:prstGeom prst="wedgeRectCallout">
            <a:avLst>
              <a:gd name="adj1" fmla="val -55186"/>
              <a:gd name="adj2" fmla="val -94002"/>
            </a:avLst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B8938ED-2F6A-49EE-ACE5-FA5E1CB8F915}"/>
              </a:ext>
            </a:extLst>
          </p:cNvPr>
          <p:cNvSpPr/>
          <p:nvPr/>
        </p:nvSpPr>
        <p:spPr>
          <a:xfrm>
            <a:off x="2117403" y="2182554"/>
            <a:ext cx="2246128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【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任务二</a:t>
            </a: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7C3709-4833-474C-BB8C-844B8C1D7D63}"/>
              </a:ext>
            </a:extLst>
          </p:cNvPr>
          <p:cNvSpPr txBox="1"/>
          <p:nvPr/>
        </p:nvSpPr>
        <p:spPr>
          <a:xfrm>
            <a:off x="2145480" y="2816027"/>
            <a:ext cx="5692135" cy="1143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将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《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小星星变奏曲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》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音符和节拍分别输入列表。</a:t>
            </a:r>
          </a:p>
        </p:txBody>
      </p:sp>
    </p:spTree>
    <p:extLst>
      <p:ext uri="{BB962C8B-B14F-4D97-AF65-F5344CB8AC3E}">
        <p14:creationId xmlns:p14="http://schemas.microsoft.com/office/powerpoint/2010/main" val="3967040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3923" y="2263458"/>
            <a:ext cx="3343275" cy="191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47813" y="2118678"/>
            <a:ext cx="2390775" cy="366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矩形 16"/>
          <p:cNvSpPr/>
          <p:nvPr/>
        </p:nvSpPr>
        <p:spPr>
          <a:xfrm>
            <a:off x="2474491" y="478865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①</a:t>
            </a:r>
          </a:p>
        </p:txBody>
      </p:sp>
      <p:sp>
        <p:nvSpPr>
          <p:cNvPr id="18" name="矩形 17"/>
          <p:cNvSpPr/>
          <p:nvPr/>
        </p:nvSpPr>
        <p:spPr>
          <a:xfrm>
            <a:off x="5171971" y="321893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②</a:t>
            </a:r>
          </a:p>
        </p:txBody>
      </p:sp>
      <p:sp>
        <p:nvSpPr>
          <p:cNvPr id="19" name="矩形 18"/>
          <p:cNvSpPr/>
          <p:nvPr/>
        </p:nvSpPr>
        <p:spPr>
          <a:xfrm>
            <a:off x="7473211" y="3937000"/>
            <a:ext cx="4154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③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175760" y="428752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在②处输入列表名</a:t>
            </a:r>
          </a:p>
          <a:p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22" name="直接箭头连接符 21"/>
          <p:cNvCxnSpPr>
            <a:stCxn id="20" idx="0"/>
            <a:endCxn id="18" idx="2"/>
          </p:cNvCxnSpPr>
          <p:nvPr/>
        </p:nvCxnSpPr>
        <p:spPr>
          <a:xfrm flipV="1">
            <a:off x="5191423" y="3588266"/>
            <a:ext cx="188297" cy="6992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7676F493-577A-4F04-920E-5D24855BBC19}"/>
              </a:ext>
            </a:extLst>
          </p:cNvPr>
          <p:cNvSpPr/>
          <p:nvPr/>
        </p:nvSpPr>
        <p:spPr>
          <a:xfrm>
            <a:off x="616849" y="741753"/>
            <a:ext cx="2964273" cy="7934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列表的创建：</a:t>
            </a:r>
          </a:p>
        </p:txBody>
      </p:sp>
    </p:spTree>
    <p:extLst>
      <p:ext uri="{BB962C8B-B14F-4D97-AF65-F5344CB8AC3E}">
        <p14:creationId xmlns:p14="http://schemas.microsoft.com/office/powerpoint/2010/main" val="2471716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66D18488-C209-4198-8567-955AF845A715}"/>
              </a:ext>
            </a:extLst>
          </p:cNvPr>
          <p:cNvGrpSpPr/>
          <p:nvPr/>
        </p:nvGrpSpPr>
        <p:grpSpPr>
          <a:xfrm>
            <a:off x="1298575" y="1860550"/>
            <a:ext cx="5348672" cy="826770"/>
            <a:chOff x="942975" y="1535430"/>
            <a:chExt cx="5176846" cy="495300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4D5DA3E7-A611-4923-A7BC-CB25477A3C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942975" y="1535430"/>
              <a:ext cx="2228850" cy="4953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8A5E5A-D11A-4DE2-8403-AE15DF9A1784}"/>
                </a:ext>
              </a:extLst>
            </p:cNvPr>
            <p:cNvSpPr txBox="1"/>
            <p:nvPr/>
          </p:nvSpPr>
          <p:spPr>
            <a:xfrm>
              <a:off x="3246120" y="1600200"/>
              <a:ext cx="2873701" cy="2765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：为列表插入内容。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1C2ED8E-EC15-486C-BDB1-2305A3D46634}"/>
              </a:ext>
            </a:extLst>
          </p:cNvPr>
          <p:cNvGrpSpPr/>
          <p:nvPr/>
        </p:nvGrpSpPr>
        <p:grpSpPr>
          <a:xfrm>
            <a:off x="1270953" y="2972118"/>
            <a:ext cx="5841313" cy="751522"/>
            <a:chOff x="823913" y="3027998"/>
            <a:chExt cx="6456007" cy="629602"/>
          </a:xfrm>
        </p:grpSpPr>
        <p:sp>
          <p:nvSpPr>
            <p:cNvPr id="11" name="TextBox 9">
              <a:extLst>
                <a:ext uri="{FF2B5EF4-FFF2-40B4-BE49-F238E27FC236}">
                  <a16:creationId xmlns:a16="http://schemas.microsoft.com/office/drawing/2014/main" id="{11E444A5-DC1A-485C-B411-43312C5B46F6}"/>
                </a:ext>
              </a:extLst>
            </p:cNvPr>
            <p:cNvSpPr txBox="1"/>
            <p:nvPr/>
          </p:nvSpPr>
          <p:spPr>
            <a:xfrm>
              <a:off x="3826542" y="3030386"/>
              <a:ext cx="3453378" cy="3867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：删除列表的第</a:t>
              </a:r>
              <a:r>
                <a:rPr lang="en-US" altLang="zh-CN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项。</a:t>
              </a:r>
            </a:p>
          </p:txBody>
        </p:sp>
        <p:pic>
          <p:nvPicPr>
            <p:cNvPr id="12" name="Picture 3">
              <a:extLst>
                <a:ext uri="{FF2B5EF4-FFF2-40B4-BE49-F238E27FC236}">
                  <a16:creationId xmlns:a16="http://schemas.microsoft.com/office/drawing/2014/main" id="{4B069C8B-E064-464E-AB0D-AFDE1C7FC9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823913" y="3027998"/>
              <a:ext cx="3122312" cy="6296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832778C-3FFA-43E2-8231-B834B8833D69}"/>
              </a:ext>
            </a:extLst>
          </p:cNvPr>
          <p:cNvGrpSpPr/>
          <p:nvPr/>
        </p:nvGrpSpPr>
        <p:grpSpPr>
          <a:xfrm>
            <a:off x="1335723" y="5050238"/>
            <a:ext cx="6268355" cy="669841"/>
            <a:chOff x="873443" y="5426159"/>
            <a:chExt cx="7242498" cy="639360"/>
          </a:xfrm>
        </p:grpSpPr>
        <p:pic>
          <p:nvPicPr>
            <p:cNvPr id="14" name="Picture 5">
              <a:extLst>
                <a:ext uri="{FF2B5EF4-FFF2-40B4-BE49-F238E27FC236}">
                  <a16:creationId xmlns:a16="http://schemas.microsoft.com/office/drawing/2014/main" id="{7D3E0D20-165E-46FF-92C8-099CF235D6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873443" y="5457824"/>
              <a:ext cx="3054469" cy="6076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extBox 13">
              <a:extLst>
                <a:ext uri="{FF2B5EF4-FFF2-40B4-BE49-F238E27FC236}">
                  <a16:creationId xmlns:a16="http://schemas.microsoft.com/office/drawing/2014/main" id="{E7F5348B-E132-4136-8250-F53FC3F1F6E7}"/>
                </a:ext>
              </a:extLst>
            </p:cNvPr>
            <p:cNvSpPr txBox="1"/>
            <p:nvPr/>
          </p:nvSpPr>
          <p:spPr>
            <a:xfrm>
              <a:off x="3970525" y="5426159"/>
              <a:ext cx="4145416" cy="4406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：读取列表的总项目数。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C0AB356-9C9C-4D72-92B6-0E4ADA468E34}"/>
              </a:ext>
            </a:extLst>
          </p:cNvPr>
          <p:cNvGrpSpPr/>
          <p:nvPr/>
        </p:nvGrpSpPr>
        <p:grpSpPr>
          <a:xfrm>
            <a:off x="1224280" y="4092258"/>
            <a:ext cx="6479678" cy="682942"/>
            <a:chOff x="523132" y="4407218"/>
            <a:chExt cx="7930756" cy="621982"/>
          </a:xfrm>
        </p:grpSpPr>
        <p:sp>
          <p:nvSpPr>
            <p:cNvPr id="17" name="TextBox 15">
              <a:extLst>
                <a:ext uri="{FF2B5EF4-FFF2-40B4-BE49-F238E27FC236}">
                  <a16:creationId xmlns:a16="http://schemas.microsoft.com/office/drawing/2014/main" id="{40CD3DF6-7C96-4A7A-AD27-E06338447C8E}"/>
                </a:ext>
              </a:extLst>
            </p:cNvPr>
            <p:cNvSpPr txBox="1"/>
            <p:nvPr/>
          </p:nvSpPr>
          <p:spPr>
            <a:xfrm>
              <a:off x="3872263" y="4432466"/>
              <a:ext cx="4581625" cy="4204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：读取列表的第</a:t>
              </a:r>
              <a:r>
                <a:rPr lang="en-US" altLang="zh-CN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anose="02010609060101010101" pitchFamily="49" charset="-122"/>
                  <a:ea typeface="黑体" panose="02010609060101010101" pitchFamily="49" charset="-122"/>
                </a:rPr>
                <a:t>项内容。</a:t>
              </a:r>
            </a:p>
          </p:txBody>
        </p:sp>
        <p:pic>
          <p:nvPicPr>
            <p:cNvPr id="18" name="Picture 4">
              <a:extLst>
                <a:ext uri="{FF2B5EF4-FFF2-40B4-BE49-F238E27FC236}">
                  <a16:creationId xmlns:a16="http://schemas.microsoft.com/office/drawing/2014/main" id="{378BAE44-74C7-4733-AB41-66DCEFDE67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23132" y="4407218"/>
              <a:ext cx="3428486" cy="62198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81302E4D-62E0-4090-B15A-491E0ECE43F7}"/>
              </a:ext>
            </a:extLst>
          </p:cNvPr>
          <p:cNvSpPr/>
          <p:nvPr/>
        </p:nvSpPr>
        <p:spPr>
          <a:xfrm>
            <a:off x="616849" y="741753"/>
            <a:ext cx="2964273" cy="7934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列表的应用：</a:t>
            </a:r>
          </a:p>
        </p:txBody>
      </p:sp>
    </p:spTree>
    <p:extLst>
      <p:ext uri="{BB962C8B-B14F-4D97-AF65-F5344CB8AC3E}">
        <p14:creationId xmlns:p14="http://schemas.microsoft.com/office/powerpoint/2010/main" val="565400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E2AF11A2-F770-4A18-8033-28D1E9AC1768}"/>
              </a:ext>
            </a:extLst>
          </p:cNvPr>
          <p:cNvSpPr/>
          <p:nvPr/>
        </p:nvSpPr>
        <p:spPr>
          <a:xfrm>
            <a:off x="1984786" y="1850309"/>
            <a:ext cx="6013525" cy="1837771"/>
          </a:xfrm>
          <a:prstGeom prst="wedgeRectCallout">
            <a:avLst>
              <a:gd name="adj1" fmla="val -55360"/>
              <a:gd name="adj2" fmla="val -70333"/>
            </a:avLst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B8938ED-2F6A-49EE-ACE5-FA5E1CB8F915}"/>
              </a:ext>
            </a:extLst>
          </p:cNvPr>
          <p:cNvSpPr/>
          <p:nvPr/>
        </p:nvSpPr>
        <p:spPr>
          <a:xfrm>
            <a:off x="2117403" y="1967399"/>
            <a:ext cx="2244525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【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任务三</a:t>
            </a: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7C3709-4833-474C-BB8C-844B8C1D7D63}"/>
              </a:ext>
            </a:extLst>
          </p:cNvPr>
          <p:cNvSpPr txBox="1"/>
          <p:nvPr/>
        </p:nvSpPr>
        <p:spPr>
          <a:xfrm>
            <a:off x="2678654" y="2820140"/>
            <a:ext cx="42098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    完成电子音乐盒的制作。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8785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0E3453B-0815-46B7-8B95-98FDA2F0D040}"/>
              </a:ext>
            </a:extLst>
          </p:cNvPr>
          <p:cNvSpPr/>
          <p:nvPr/>
        </p:nvSpPr>
        <p:spPr>
          <a:xfrm>
            <a:off x="1422700" y="1161419"/>
            <a:ext cx="6554097" cy="1001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功能分析：</a:t>
            </a:r>
            <a:endParaRPr lang="en-US" altLang="zh-CN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042B3AB-6816-4649-81C2-7252ECC67974}"/>
              </a:ext>
            </a:extLst>
          </p:cNvPr>
          <p:cNvSpPr txBox="1"/>
          <p:nvPr/>
        </p:nvSpPr>
        <p:spPr>
          <a:xfrm>
            <a:off x="1734590" y="2197252"/>
            <a:ext cx="6417425" cy="2611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+mn-ea"/>
              </a:rPr>
              <a:t>       当触摸按钮</a:t>
            </a:r>
            <a:r>
              <a:rPr lang="en-US" altLang="zh-CN" sz="2800" b="1" dirty="0">
                <a:latin typeface="+mn-ea"/>
              </a:rPr>
              <a:t>P</a:t>
            </a:r>
            <a:r>
              <a:rPr lang="zh-CN" altLang="en-US" sz="2800" b="1" dirty="0">
                <a:latin typeface="+mn-ea"/>
              </a:rPr>
              <a:t>键时，将</a:t>
            </a:r>
            <a:r>
              <a:rPr lang="en-US" altLang="zh-CN" sz="2800" b="1" dirty="0">
                <a:latin typeface="+mn-ea"/>
              </a:rPr>
              <a:t>《</a:t>
            </a:r>
            <a:r>
              <a:rPr lang="zh-CN" altLang="en-US" sz="2800" b="1" dirty="0">
                <a:latin typeface="+mn-ea"/>
              </a:rPr>
              <a:t>小星星变奏曲</a:t>
            </a:r>
            <a:r>
              <a:rPr lang="en-US" altLang="zh-CN" sz="2800" b="1" dirty="0">
                <a:latin typeface="+mn-ea"/>
              </a:rPr>
              <a:t>》</a:t>
            </a:r>
            <a:r>
              <a:rPr lang="zh-CN" altLang="en-US" sz="2800" b="1" dirty="0">
                <a:latin typeface="+mn-ea"/>
              </a:rPr>
              <a:t>播放速度设置为</a:t>
            </a:r>
            <a:r>
              <a:rPr lang="en-US" altLang="zh-CN" sz="2800" b="1" dirty="0">
                <a:latin typeface="+mn-ea"/>
              </a:rPr>
              <a:t>100</a:t>
            </a:r>
            <a:r>
              <a:rPr lang="zh-CN" altLang="en-US" sz="2800" b="1" dirty="0">
                <a:latin typeface="+mn-ea"/>
              </a:rPr>
              <a:t>，按顺序播放音符及其所需节拍数。</a:t>
            </a:r>
            <a:endParaRPr lang="en-US" altLang="zh-CN" sz="28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+mn-ea"/>
              </a:rPr>
              <a:t>       </a:t>
            </a:r>
            <a:r>
              <a:rPr lang="zh-CN" altLang="en-US" sz="2800" b="1" dirty="0">
                <a:latin typeface="+mn-ea"/>
              </a:rPr>
              <a:t>当按钮</a:t>
            </a:r>
            <a:r>
              <a:rPr lang="en-US" altLang="zh-CN" sz="2800" b="1" dirty="0">
                <a:latin typeface="+mn-ea"/>
              </a:rPr>
              <a:t>A</a:t>
            </a:r>
            <a:r>
              <a:rPr lang="zh-CN" altLang="en-US" sz="2800" b="1" dirty="0">
                <a:latin typeface="+mn-ea"/>
              </a:rPr>
              <a:t>按下时，停止演奏。</a:t>
            </a:r>
          </a:p>
        </p:txBody>
      </p:sp>
    </p:spTree>
    <p:extLst>
      <p:ext uri="{BB962C8B-B14F-4D97-AF65-F5344CB8AC3E}">
        <p14:creationId xmlns:p14="http://schemas.microsoft.com/office/powerpoint/2010/main" val="1923383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9ABEEC-882F-4D13-829B-22F8DD1FD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818" y="1647770"/>
            <a:ext cx="1881201" cy="84773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FA9BA73-6B56-42BD-9737-A3F291AD4E78}"/>
              </a:ext>
            </a:extLst>
          </p:cNvPr>
          <p:cNvSpPr txBox="1"/>
          <p:nvPr/>
        </p:nvSpPr>
        <p:spPr>
          <a:xfrm>
            <a:off x="1277359" y="830537"/>
            <a:ext cx="2376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参考程序：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EFC093-C9D7-4891-9025-A09FEA62E0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734" y="2687318"/>
            <a:ext cx="6162792" cy="228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963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E2AF11A2-F770-4A18-8033-28D1E9AC1768}"/>
              </a:ext>
            </a:extLst>
          </p:cNvPr>
          <p:cNvSpPr/>
          <p:nvPr/>
        </p:nvSpPr>
        <p:spPr>
          <a:xfrm>
            <a:off x="1984786" y="1850309"/>
            <a:ext cx="6013525" cy="2461226"/>
          </a:xfrm>
          <a:prstGeom prst="wedgeRectCallout">
            <a:avLst>
              <a:gd name="adj1" fmla="val -55821"/>
              <a:gd name="adj2" fmla="val -66055"/>
            </a:avLst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B8938ED-2F6A-49EE-ACE5-FA5E1CB8F915}"/>
              </a:ext>
            </a:extLst>
          </p:cNvPr>
          <p:cNvSpPr/>
          <p:nvPr/>
        </p:nvSpPr>
        <p:spPr>
          <a:xfrm>
            <a:off x="2117403" y="1967399"/>
            <a:ext cx="2246128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【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任务四</a:t>
            </a: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7C3709-4833-474C-BB8C-844B8C1D7D63}"/>
              </a:ext>
            </a:extLst>
          </p:cNvPr>
          <p:cNvSpPr txBox="1"/>
          <p:nvPr/>
        </p:nvSpPr>
        <p:spPr>
          <a:xfrm>
            <a:off x="2501479" y="2800070"/>
            <a:ext cx="5113142" cy="1113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    音乐演奏时，掌控板上灯开始闪烁，造型不断切换。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3309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0E3453B-0815-46B7-8B95-98FDA2F0D040}"/>
              </a:ext>
            </a:extLst>
          </p:cNvPr>
          <p:cNvSpPr/>
          <p:nvPr/>
        </p:nvSpPr>
        <p:spPr>
          <a:xfrm>
            <a:off x="1422700" y="1161419"/>
            <a:ext cx="6554097" cy="1001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功能分析：</a:t>
            </a:r>
            <a:endParaRPr lang="en-US" altLang="zh-CN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042B3AB-6816-4649-81C2-7252ECC67974}"/>
              </a:ext>
            </a:extLst>
          </p:cNvPr>
          <p:cNvSpPr txBox="1"/>
          <p:nvPr/>
        </p:nvSpPr>
        <p:spPr>
          <a:xfrm>
            <a:off x="1734590" y="2197252"/>
            <a:ext cx="6417425" cy="1965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+mn-ea"/>
              </a:rPr>
              <a:t>       当触摸按钮</a:t>
            </a:r>
            <a:r>
              <a:rPr lang="en-US" altLang="zh-CN" sz="2800" b="1" dirty="0">
                <a:latin typeface="+mn-ea"/>
              </a:rPr>
              <a:t>P</a:t>
            </a:r>
            <a:r>
              <a:rPr lang="zh-CN" altLang="en-US" sz="2800" b="1" dirty="0">
                <a:latin typeface="+mn-ea"/>
              </a:rPr>
              <a:t>键时，灯按红</a:t>
            </a:r>
            <a:r>
              <a:rPr lang="en-US" altLang="zh-CN" sz="2800" b="1" dirty="0">
                <a:latin typeface="+mn-ea"/>
              </a:rPr>
              <a:t>—</a:t>
            </a:r>
            <a:r>
              <a:rPr lang="zh-CN" altLang="en-US" sz="2800" b="1" dirty="0">
                <a:latin typeface="+mn-ea"/>
              </a:rPr>
              <a:t>绿</a:t>
            </a:r>
            <a:r>
              <a:rPr lang="en-US" altLang="zh-CN" sz="2800" b="1" dirty="0">
                <a:latin typeface="+mn-ea"/>
              </a:rPr>
              <a:t>—</a:t>
            </a:r>
            <a:r>
              <a:rPr lang="zh-CN" altLang="en-US" sz="2800" b="1" dirty="0">
                <a:latin typeface="+mn-ea"/>
              </a:rPr>
              <a:t>蓝顺序切换颜色，且造型不断切换。</a:t>
            </a:r>
            <a:endParaRPr lang="en-US" altLang="zh-CN" sz="28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+mn-ea"/>
              </a:rPr>
              <a:t>       </a:t>
            </a:r>
            <a:r>
              <a:rPr lang="zh-CN" altLang="en-US" sz="2800" b="1" dirty="0">
                <a:latin typeface="+mn-ea"/>
              </a:rPr>
              <a:t>当按钮</a:t>
            </a:r>
            <a:r>
              <a:rPr lang="en-US" altLang="zh-CN" sz="2800" b="1" dirty="0">
                <a:latin typeface="+mn-ea"/>
              </a:rPr>
              <a:t>A</a:t>
            </a:r>
            <a:r>
              <a:rPr lang="zh-CN" altLang="en-US" sz="2800" b="1" dirty="0">
                <a:latin typeface="+mn-ea"/>
              </a:rPr>
              <a:t>按下时，灯全部熄灭。</a:t>
            </a:r>
          </a:p>
        </p:txBody>
      </p:sp>
    </p:spTree>
    <p:extLst>
      <p:ext uri="{BB962C8B-B14F-4D97-AF65-F5344CB8AC3E}">
        <p14:creationId xmlns:p14="http://schemas.microsoft.com/office/powerpoint/2010/main" val="4143501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E2BAF676-9115-4F03-B3BD-9034B2213CB4}"/>
              </a:ext>
            </a:extLst>
          </p:cNvPr>
          <p:cNvSpPr txBox="1"/>
          <p:nvPr/>
        </p:nvSpPr>
        <p:spPr>
          <a:xfrm>
            <a:off x="1277359" y="830537"/>
            <a:ext cx="2376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参考程序：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3D9819B-490B-4203-B941-AE4D1B0086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30"/>
          <a:stretch/>
        </p:blipFill>
        <p:spPr>
          <a:xfrm>
            <a:off x="4876799" y="1562085"/>
            <a:ext cx="1983985" cy="351951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3B00E3C-F39C-4199-98EC-0A305B0491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891" y="3480503"/>
            <a:ext cx="2019315" cy="10810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16E41AF-210B-4B05-8330-C51BA17BA3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408" y="1656080"/>
            <a:ext cx="1778215" cy="146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33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387230E-072B-4A0E-B4F2-4B9D8881C83D}"/>
              </a:ext>
            </a:extLst>
          </p:cNvPr>
          <p:cNvSpPr/>
          <p:nvPr/>
        </p:nvSpPr>
        <p:spPr>
          <a:xfrm>
            <a:off x="1422700" y="1161419"/>
            <a:ext cx="6554097" cy="21150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优化设计：</a:t>
            </a:r>
            <a:endParaRPr lang="en-US" altLang="zh-CN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        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启动后，掌控板上显示字幕；</a:t>
            </a:r>
            <a:endParaRPr lang="en-US" altLang="zh-CN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      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播放暂停，掌控板字幕消失。</a:t>
            </a:r>
            <a:endParaRPr lang="zh-CN" altLang="en-US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A240DCA-B622-4360-8648-CD597CD1A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572" y="3394427"/>
            <a:ext cx="4695859" cy="134779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F1AC4D3-5C37-48BB-BDFC-3F131C6C993C}"/>
              </a:ext>
            </a:extLst>
          </p:cNvPr>
          <p:cNvSpPr txBox="1"/>
          <p:nvPr/>
        </p:nvSpPr>
        <p:spPr>
          <a:xfrm>
            <a:off x="3738537" y="6161870"/>
            <a:ext cx="2376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参考程序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848233-C2B6-4FDB-BEAF-006793EA3B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420" y="4845358"/>
            <a:ext cx="2097300" cy="131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4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ChangeArrowheads="1"/>
          </p:cNvSpPr>
          <p:nvPr/>
        </p:nvSpPr>
        <p:spPr bwMode="auto">
          <a:xfrm>
            <a:off x="1767253" y="1929614"/>
            <a:ext cx="6207368" cy="22518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indent="26670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过几天就是萌萌的生日了，麦麦想送个礼物给她。因最近在学习掌控板的知识，他想用掌控板来做个音乐盒。让我们来一起做吧</a:t>
            </a:r>
            <a:r>
              <a:rPr lang="en-US" altLang="zh-CN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……</a:t>
            </a:r>
            <a:endParaRPr lang="zh-CN" altLang="zh-C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横卷形 5"/>
          <p:cNvSpPr/>
          <p:nvPr/>
        </p:nvSpPr>
        <p:spPr>
          <a:xfrm>
            <a:off x="685800" y="703383"/>
            <a:ext cx="7781192" cy="4853348"/>
          </a:xfrm>
          <a:prstGeom prst="horizontalScroll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229587" y="622270"/>
            <a:ext cx="2348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【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情景描述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】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71296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E2AF11A2-F770-4A18-8033-28D1E9AC1768}"/>
              </a:ext>
            </a:extLst>
          </p:cNvPr>
          <p:cNvSpPr/>
          <p:nvPr/>
        </p:nvSpPr>
        <p:spPr>
          <a:xfrm>
            <a:off x="1984786" y="1850309"/>
            <a:ext cx="6013525" cy="3067131"/>
          </a:xfrm>
          <a:prstGeom prst="wedgeRectCallout">
            <a:avLst>
              <a:gd name="adj1" fmla="val -55360"/>
              <a:gd name="adj2" fmla="val -67020"/>
            </a:avLst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B8938ED-2F6A-49EE-ACE5-FA5E1CB8F915}"/>
              </a:ext>
            </a:extLst>
          </p:cNvPr>
          <p:cNvSpPr/>
          <p:nvPr/>
        </p:nvSpPr>
        <p:spPr>
          <a:xfrm>
            <a:off x="2117403" y="1967399"/>
            <a:ext cx="1832553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【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拓展</a:t>
            </a: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7C3709-4833-474C-BB8C-844B8C1D7D63}"/>
              </a:ext>
            </a:extLst>
          </p:cNvPr>
          <p:cNvSpPr txBox="1"/>
          <p:nvPr/>
        </p:nvSpPr>
        <p:spPr>
          <a:xfrm>
            <a:off x="2511910" y="2754350"/>
            <a:ext cx="5105059" cy="1691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利用列表添加更多的乐曲让音乐盒乐曲库更加丰富，同时通过广播等方式来切换乐曲。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8776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7476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爆炸形 2 1"/>
          <p:cNvSpPr/>
          <p:nvPr/>
        </p:nvSpPr>
        <p:spPr>
          <a:xfrm>
            <a:off x="688489" y="931986"/>
            <a:ext cx="4017981" cy="1485900"/>
          </a:xfrm>
          <a:prstGeom prst="irregularSeal2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任务描述</a:t>
            </a:r>
          </a:p>
        </p:txBody>
      </p:sp>
      <p:sp>
        <p:nvSpPr>
          <p:cNvPr id="3" name="矩形 2"/>
          <p:cNvSpPr/>
          <p:nvPr/>
        </p:nvSpPr>
        <p:spPr>
          <a:xfrm>
            <a:off x="1370768" y="2870220"/>
            <a:ext cx="7102903" cy="1284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    利用音乐功能模块中的“演奏音符”指令来进行列表中音符的演奏。</a:t>
            </a:r>
          </a:p>
        </p:txBody>
      </p:sp>
    </p:spTree>
    <p:extLst>
      <p:ext uri="{BB962C8B-B14F-4D97-AF65-F5344CB8AC3E}">
        <p14:creationId xmlns:p14="http://schemas.microsoft.com/office/powerpoint/2010/main" val="2906205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D21469B-C0AB-49E4-9B21-0EC3FD9F9987}"/>
              </a:ext>
            </a:extLst>
          </p:cNvPr>
          <p:cNvSpPr/>
          <p:nvPr/>
        </p:nvSpPr>
        <p:spPr>
          <a:xfrm>
            <a:off x="1236334" y="683814"/>
            <a:ext cx="3278462" cy="830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器材准备：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ED5CCE4-4EE6-4D14-B4F9-3864FD838129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1"/>
          <a:stretch>
            <a:fillRect/>
          </a:stretch>
        </p:blipFill>
        <p:spPr bwMode="auto">
          <a:xfrm>
            <a:off x="1475695" y="2204808"/>
            <a:ext cx="2044691" cy="182183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FAA4137-C0AA-4429-A5AB-78E5C5D562E2}"/>
              </a:ext>
            </a:extLst>
          </p:cNvPr>
          <p:cNvSpPr txBox="1"/>
          <p:nvPr/>
        </p:nvSpPr>
        <p:spPr>
          <a:xfrm>
            <a:off x="4197538" y="2883049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/>
              <a:t>＋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01DF004-FFFD-44CA-A058-5BA7D2D526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035" y="2246379"/>
            <a:ext cx="2167666" cy="176021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58196D8-7FD9-4B9B-AE06-A6C3BAE4EC42}"/>
              </a:ext>
            </a:extLst>
          </p:cNvPr>
          <p:cNvSpPr txBox="1"/>
          <p:nvPr/>
        </p:nvSpPr>
        <p:spPr>
          <a:xfrm>
            <a:off x="1941637" y="4162643"/>
            <a:ext cx="1112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掌控板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DDA7016-4AC8-42B6-9B38-66D66CC514D3}"/>
              </a:ext>
            </a:extLst>
          </p:cNvPr>
          <p:cNvSpPr/>
          <p:nvPr/>
        </p:nvSpPr>
        <p:spPr>
          <a:xfrm>
            <a:off x="5676135" y="4166803"/>
            <a:ext cx="15792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USB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数据线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79649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86DA71D2-C88D-4F84-91C9-01A302722A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69" b="5920"/>
          <a:stretch/>
        </p:blipFill>
        <p:spPr>
          <a:xfrm>
            <a:off x="1373129" y="1467760"/>
            <a:ext cx="2616664" cy="1952124"/>
          </a:xfrm>
          <a:prstGeom prst="rect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0AD85017-5F83-4994-BD36-1F26378C0A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65481" y="1010560"/>
            <a:ext cx="914400" cy="914400"/>
          </a:xfrm>
          <a:prstGeom prst="rect">
            <a:avLst/>
          </a:prstGeom>
          <a:ln w="19050">
            <a:solidFill>
              <a:schemeClr val="accent2"/>
            </a:solidFill>
          </a:ln>
        </p:spPr>
      </p:pic>
      <p:sp>
        <p:nvSpPr>
          <p:cNvPr id="17" name="云形标注 8">
            <a:extLst>
              <a:ext uri="{FF2B5EF4-FFF2-40B4-BE49-F238E27FC236}">
                <a16:creationId xmlns:a16="http://schemas.microsoft.com/office/drawing/2014/main" id="{BA133D19-5EE2-4128-84F3-6E246C60325E}"/>
              </a:ext>
            </a:extLst>
          </p:cNvPr>
          <p:cNvSpPr/>
          <p:nvPr/>
        </p:nvSpPr>
        <p:spPr>
          <a:xfrm>
            <a:off x="1826262" y="3772301"/>
            <a:ext cx="1283677" cy="422030"/>
          </a:xfrm>
          <a:prstGeom prst="cloudCallout">
            <a:avLst>
              <a:gd name="adj1" fmla="val 49658"/>
              <a:gd name="adj2" fmla="val -150870"/>
            </a:avLst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背景</a:t>
            </a:r>
          </a:p>
        </p:txBody>
      </p:sp>
      <p:sp>
        <p:nvSpPr>
          <p:cNvPr id="18" name="云形标注 9">
            <a:extLst>
              <a:ext uri="{FF2B5EF4-FFF2-40B4-BE49-F238E27FC236}">
                <a16:creationId xmlns:a16="http://schemas.microsoft.com/office/drawing/2014/main" id="{D19AAB3A-09ED-4C52-A2C9-0C137E56AF79}"/>
              </a:ext>
            </a:extLst>
          </p:cNvPr>
          <p:cNvSpPr/>
          <p:nvPr/>
        </p:nvSpPr>
        <p:spPr>
          <a:xfrm>
            <a:off x="6662871" y="2044734"/>
            <a:ext cx="1553700" cy="378069"/>
          </a:xfrm>
          <a:prstGeom prst="cloudCallout">
            <a:avLst>
              <a:gd name="adj1" fmla="val -79141"/>
              <a:gd name="adj2" fmla="val -138416"/>
            </a:avLst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音乐盒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A23D1713-C936-4FC6-AF39-1F601A2732A7}"/>
              </a:ext>
            </a:extLst>
          </p:cNvPr>
          <p:cNvSpPr txBox="1"/>
          <p:nvPr/>
        </p:nvSpPr>
        <p:spPr>
          <a:xfrm>
            <a:off x="1229587" y="622270"/>
            <a:ext cx="2348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【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角色分析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】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8358ECAA-B11E-42FD-AD62-B4C1F0EEED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4209" y="2986984"/>
            <a:ext cx="914400" cy="914400"/>
          </a:xfrm>
          <a:prstGeom prst="rect">
            <a:avLst/>
          </a:prstGeom>
          <a:ln w="19050">
            <a:solidFill>
              <a:schemeClr val="accent2"/>
            </a:solidFill>
          </a:ln>
        </p:spPr>
      </p:pic>
      <p:sp>
        <p:nvSpPr>
          <p:cNvPr id="22" name="云形标注 9">
            <a:extLst>
              <a:ext uri="{FF2B5EF4-FFF2-40B4-BE49-F238E27FC236}">
                <a16:creationId xmlns:a16="http://schemas.microsoft.com/office/drawing/2014/main" id="{3C83FE3D-71EB-43E1-A951-8377A16D52FD}"/>
              </a:ext>
            </a:extLst>
          </p:cNvPr>
          <p:cNvSpPr/>
          <p:nvPr/>
        </p:nvSpPr>
        <p:spPr>
          <a:xfrm>
            <a:off x="6662871" y="3559628"/>
            <a:ext cx="1553700" cy="378069"/>
          </a:xfrm>
          <a:prstGeom prst="cloudCallout">
            <a:avLst>
              <a:gd name="adj1" fmla="val -79141"/>
              <a:gd name="adj2" fmla="val -138416"/>
            </a:avLst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音乐盒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2</a:t>
            </a:r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077C1725-E570-4CF9-B2AA-D0CE05592F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4591" y="4580607"/>
            <a:ext cx="914400" cy="914400"/>
          </a:xfrm>
          <a:prstGeom prst="rect">
            <a:avLst/>
          </a:prstGeom>
          <a:ln w="19050">
            <a:solidFill>
              <a:schemeClr val="accent2"/>
            </a:solidFill>
          </a:ln>
        </p:spPr>
      </p:pic>
      <p:sp>
        <p:nvSpPr>
          <p:cNvPr id="24" name="云形标注 9">
            <a:extLst>
              <a:ext uri="{FF2B5EF4-FFF2-40B4-BE49-F238E27FC236}">
                <a16:creationId xmlns:a16="http://schemas.microsoft.com/office/drawing/2014/main" id="{8CF94E99-07C8-44BF-8F59-B5F7C809FDA5}"/>
              </a:ext>
            </a:extLst>
          </p:cNvPr>
          <p:cNvSpPr/>
          <p:nvPr/>
        </p:nvSpPr>
        <p:spPr>
          <a:xfrm>
            <a:off x="5441852" y="5207292"/>
            <a:ext cx="1553700" cy="378069"/>
          </a:xfrm>
          <a:prstGeom prst="cloudCallout">
            <a:avLst>
              <a:gd name="adj1" fmla="val -78160"/>
              <a:gd name="adj2" fmla="val -46924"/>
            </a:avLst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音乐盒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3</a:t>
            </a:r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46EC48E2-7DE6-48A9-AEF3-1927DF36A1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0900" y="4815048"/>
            <a:ext cx="914400" cy="914400"/>
          </a:xfrm>
          <a:prstGeom prst="rect">
            <a:avLst/>
          </a:prstGeom>
          <a:ln w="19050">
            <a:solidFill>
              <a:schemeClr val="accent2"/>
            </a:solidFill>
          </a:ln>
        </p:spPr>
      </p:pic>
      <p:sp>
        <p:nvSpPr>
          <p:cNvPr id="26" name="云形标注 9">
            <a:extLst>
              <a:ext uri="{FF2B5EF4-FFF2-40B4-BE49-F238E27FC236}">
                <a16:creationId xmlns:a16="http://schemas.microsoft.com/office/drawing/2014/main" id="{2AA5FB95-CBB2-44FA-B6B3-E9EC1A4A5C5E}"/>
              </a:ext>
            </a:extLst>
          </p:cNvPr>
          <p:cNvSpPr/>
          <p:nvPr/>
        </p:nvSpPr>
        <p:spPr>
          <a:xfrm>
            <a:off x="2853258" y="6046695"/>
            <a:ext cx="1553700" cy="378069"/>
          </a:xfrm>
          <a:prstGeom prst="cloudCallout">
            <a:avLst>
              <a:gd name="adj1" fmla="val -51587"/>
              <a:gd name="adj2" fmla="val -166145"/>
            </a:avLst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音乐盒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4</a:t>
            </a:r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054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2" grpId="0" animBg="1"/>
      <p:bldP spid="24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E2AF11A2-F770-4A18-8033-28D1E9AC1768}"/>
              </a:ext>
            </a:extLst>
          </p:cNvPr>
          <p:cNvSpPr/>
          <p:nvPr/>
        </p:nvSpPr>
        <p:spPr>
          <a:xfrm>
            <a:off x="1984786" y="2210697"/>
            <a:ext cx="6013525" cy="1860528"/>
          </a:xfrm>
          <a:prstGeom prst="wedgeRectCallout">
            <a:avLst>
              <a:gd name="adj1" fmla="val -55270"/>
              <a:gd name="adj2" fmla="val -95480"/>
            </a:avLst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B8938ED-2F6A-49EE-ACE5-FA5E1CB8F915}"/>
              </a:ext>
            </a:extLst>
          </p:cNvPr>
          <p:cNvSpPr/>
          <p:nvPr/>
        </p:nvSpPr>
        <p:spPr>
          <a:xfrm>
            <a:off x="2117403" y="2182554"/>
            <a:ext cx="2244525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【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任务一</a:t>
            </a: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7C3709-4833-474C-BB8C-844B8C1D7D63}"/>
              </a:ext>
            </a:extLst>
          </p:cNvPr>
          <p:cNvSpPr txBox="1"/>
          <p:nvPr/>
        </p:nvSpPr>
        <p:spPr>
          <a:xfrm>
            <a:off x="2171705" y="2798289"/>
            <a:ext cx="5692135" cy="1143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利用背景库和上传方式来布置舞台和添加角色，并修改角色大小及位置。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574CD2C-A187-40A5-84F4-42F19426C6E4}"/>
              </a:ext>
            </a:extLst>
          </p:cNvPr>
          <p:cNvSpPr txBox="1"/>
          <p:nvPr/>
        </p:nvSpPr>
        <p:spPr>
          <a:xfrm>
            <a:off x="1984786" y="4343972"/>
            <a:ext cx="23762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参考代码：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C535502-5F01-4CE8-919B-3F28EE793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916" y="4867192"/>
            <a:ext cx="1933711" cy="167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512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C007BB1B-AB94-4E4C-8789-0B5D101C0986}"/>
              </a:ext>
            </a:extLst>
          </p:cNvPr>
          <p:cNvSpPr/>
          <p:nvPr/>
        </p:nvSpPr>
        <p:spPr>
          <a:xfrm>
            <a:off x="616849" y="741753"/>
            <a:ext cx="435407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添加音乐功能模块：</a:t>
            </a:r>
          </a:p>
        </p:txBody>
      </p:sp>
      <p:pic>
        <p:nvPicPr>
          <p:cNvPr id="9218" name="图片 2"/>
          <p:cNvPicPr>
            <a:picLocks noChangeAspect="1" noChangeArrowheads="1"/>
          </p:cNvPicPr>
          <p:nvPr/>
        </p:nvPicPr>
        <p:blipFill rotWithShape="1">
          <a:blip r:embed="rId3" cstate="print"/>
          <a:srcRect l="5016" t="87712" r="90357" b="5739"/>
          <a:stretch/>
        </p:blipFill>
        <p:spPr bwMode="auto">
          <a:xfrm>
            <a:off x="2255520" y="2453640"/>
            <a:ext cx="1036320" cy="855316"/>
          </a:xfrm>
          <a:prstGeom prst="rect">
            <a:avLst/>
          </a:prstGeom>
          <a:noFill/>
        </p:spPr>
      </p:pic>
      <p:pic>
        <p:nvPicPr>
          <p:cNvPr id="9217" name="图片 5"/>
          <p:cNvPicPr>
            <a:picLocks noChangeAspect="1" noChangeArrowheads="1"/>
          </p:cNvPicPr>
          <p:nvPr/>
        </p:nvPicPr>
        <p:blipFill>
          <a:blip r:embed="rId4" cstate="print"/>
          <a:srcRect l="57678" t="30051" r="26375" b="44749"/>
          <a:stretch>
            <a:fillRect/>
          </a:stretch>
        </p:blipFill>
        <p:spPr bwMode="auto">
          <a:xfrm>
            <a:off x="2011680" y="3947160"/>
            <a:ext cx="2667000" cy="2079113"/>
          </a:xfrm>
          <a:prstGeom prst="rect">
            <a:avLst/>
          </a:prstGeom>
          <a:noFill/>
        </p:spPr>
      </p:pic>
      <p:sp>
        <p:nvSpPr>
          <p:cNvPr id="9219" name="Rectangle 3"/>
          <p:cNvSpPr>
            <a:spLocks noChangeArrowheads="1"/>
          </p:cNvSpPr>
          <p:nvPr/>
        </p:nvSpPr>
        <p:spPr bwMode="auto">
          <a:xfrm>
            <a:off x="487680" y="1831211"/>
            <a:ext cx="5090160" cy="8002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（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1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）单击左下角“扩展”</a:t>
            </a:r>
            <a:endParaRPr kumimoji="0" lang="zh-CN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宋体" pitchFamily="2" charset="-122"/>
            </a:endParaRP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609600" y="3392179"/>
            <a:ext cx="7772400" cy="8002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（</a:t>
            </a:r>
            <a:r>
              <a:rPr kumimoji="0" lang="en-US" altLang="zh-CN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2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itchFamily="18" charset="0"/>
              </a:rPr>
              <a:t>）单击选择“功能模块”中的“音乐”扩展</a:t>
            </a:r>
            <a:endParaRPr kumimoji="0" lang="zh-CN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宋体" pitchFamily="2" charset="-122"/>
            </a:endParaRPr>
          </a:p>
        </p:txBody>
      </p:sp>
      <p:sp>
        <p:nvSpPr>
          <p:cNvPr id="9221" name="Rectangle 5"/>
          <p:cNvSpPr>
            <a:spLocks noChangeArrowheads="1"/>
          </p:cNvSpPr>
          <p:nvPr/>
        </p:nvSpPr>
        <p:spPr bwMode="auto">
          <a:xfrm>
            <a:off x="0" y="2110859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49528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E2AF11A2-F770-4A18-8033-28D1E9AC1768}"/>
              </a:ext>
            </a:extLst>
          </p:cNvPr>
          <p:cNvSpPr/>
          <p:nvPr/>
        </p:nvSpPr>
        <p:spPr>
          <a:xfrm>
            <a:off x="1990165" y="1661859"/>
            <a:ext cx="6013525" cy="2850776"/>
          </a:xfrm>
          <a:prstGeom prst="wedgeRectCallout">
            <a:avLst>
              <a:gd name="adj1" fmla="val -55628"/>
              <a:gd name="adj2" fmla="val -58321"/>
            </a:avLst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B8938ED-2F6A-49EE-ACE5-FA5E1CB8F915}"/>
              </a:ext>
            </a:extLst>
          </p:cNvPr>
          <p:cNvSpPr/>
          <p:nvPr/>
        </p:nvSpPr>
        <p:spPr>
          <a:xfrm>
            <a:off x="2206133" y="1770636"/>
            <a:ext cx="2039341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【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探 究</a:t>
            </a:r>
            <a:r>
              <a:rPr lang="en-US" altLang="zh-CN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7C3709-4833-474C-BB8C-844B8C1D7D63}"/>
              </a:ext>
            </a:extLst>
          </p:cNvPr>
          <p:cNvSpPr txBox="1"/>
          <p:nvPr/>
        </p:nvSpPr>
        <p:spPr>
          <a:xfrm>
            <a:off x="2671645" y="2486217"/>
            <a:ext cx="5837816" cy="1697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1</a:t>
            </a:r>
            <a:r>
              <a:rPr lang="zh-CN" altLang="zh-CN" sz="2400" b="1" dirty="0"/>
              <a:t>、如何利用音乐功能模块发出音符？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2</a:t>
            </a:r>
            <a:r>
              <a:rPr lang="zh-CN" altLang="zh-CN" sz="2400" b="1" dirty="0"/>
              <a:t>、演奏速度的大小决定了什么？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3</a:t>
            </a:r>
            <a:r>
              <a:rPr lang="zh-CN" altLang="zh-CN" sz="2400" b="1" dirty="0"/>
              <a:t>、每个音符所对应的数字是多少？</a:t>
            </a:r>
          </a:p>
        </p:txBody>
      </p:sp>
    </p:spTree>
    <p:extLst>
      <p:ext uri="{BB962C8B-B14F-4D97-AF65-F5344CB8AC3E}">
        <p14:creationId xmlns:p14="http://schemas.microsoft.com/office/powerpoint/2010/main" val="2020520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676F493-577A-4F04-920E-5D24855BBC19}"/>
              </a:ext>
            </a:extLst>
          </p:cNvPr>
          <p:cNvSpPr/>
          <p:nvPr/>
        </p:nvSpPr>
        <p:spPr>
          <a:xfrm>
            <a:off x="616849" y="741753"/>
            <a:ext cx="3890809" cy="7934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音符对应的数字：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93CC6A8-C673-444C-89B7-E2166210EF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001441"/>
              </p:ext>
            </p:extLst>
          </p:nvPr>
        </p:nvGraphicFramePr>
        <p:xfrm>
          <a:off x="1620520" y="2024538"/>
          <a:ext cx="5669280" cy="3197883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417320">
                  <a:extLst>
                    <a:ext uri="{9D8B030D-6E8A-4147-A177-3AD203B41FA5}">
                      <a16:colId xmlns:a16="http://schemas.microsoft.com/office/drawing/2014/main" val="4277391846"/>
                    </a:ext>
                  </a:extLst>
                </a:gridCol>
                <a:gridCol w="1417320">
                  <a:extLst>
                    <a:ext uri="{9D8B030D-6E8A-4147-A177-3AD203B41FA5}">
                      <a16:colId xmlns:a16="http://schemas.microsoft.com/office/drawing/2014/main" val="3521553520"/>
                    </a:ext>
                  </a:extLst>
                </a:gridCol>
                <a:gridCol w="1417320">
                  <a:extLst>
                    <a:ext uri="{9D8B030D-6E8A-4147-A177-3AD203B41FA5}">
                      <a16:colId xmlns:a16="http://schemas.microsoft.com/office/drawing/2014/main" val="2340836937"/>
                    </a:ext>
                  </a:extLst>
                </a:gridCol>
                <a:gridCol w="1417320">
                  <a:extLst>
                    <a:ext uri="{9D8B030D-6E8A-4147-A177-3AD203B41FA5}">
                      <a16:colId xmlns:a16="http://schemas.microsoft.com/office/drawing/2014/main" val="3402978678"/>
                    </a:ext>
                  </a:extLst>
                </a:gridCol>
              </a:tblGrid>
              <a:tr h="622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b="1" kern="0" dirty="0">
                          <a:effectLst/>
                        </a:rPr>
                        <a:t>音符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b="1" kern="0">
                          <a:effectLst/>
                        </a:rPr>
                        <a:t>低音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b="1" kern="0" dirty="0">
                          <a:effectLst/>
                        </a:rPr>
                        <a:t>中音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400" b="1" kern="0" dirty="0">
                          <a:effectLst/>
                        </a:rPr>
                        <a:t>高音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47548404"/>
                  </a:ext>
                </a:extLst>
              </a:tr>
              <a:tr h="3679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1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effectLst/>
                        </a:rPr>
                        <a:t>48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effectLst/>
                        </a:rPr>
                        <a:t>60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72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08099420"/>
                  </a:ext>
                </a:extLst>
              </a:tr>
              <a:tr h="3679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2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50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effectLst/>
                        </a:rPr>
                        <a:t>62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effectLst/>
                        </a:rPr>
                        <a:t>74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19157842"/>
                  </a:ext>
                </a:extLst>
              </a:tr>
              <a:tr h="3679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3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52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64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effectLst/>
                        </a:rPr>
                        <a:t>76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45464834"/>
                  </a:ext>
                </a:extLst>
              </a:tr>
              <a:tr h="3679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4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53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65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effectLst/>
                        </a:rPr>
                        <a:t>77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88650088"/>
                  </a:ext>
                </a:extLst>
              </a:tr>
              <a:tr h="3679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5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55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67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effectLst/>
                        </a:rPr>
                        <a:t>79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38421845"/>
                  </a:ext>
                </a:extLst>
              </a:tr>
              <a:tr h="3679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6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57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69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effectLst/>
                        </a:rPr>
                        <a:t>81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8261862"/>
                  </a:ext>
                </a:extLst>
              </a:tr>
              <a:tr h="3679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7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59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>
                          <a:effectLst/>
                        </a:rPr>
                        <a:t>71</a:t>
                      </a:r>
                      <a:endParaRPr lang="zh-CN" sz="20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kern="0" dirty="0">
                          <a:effectLst/>
                        </a:rPr>
                        <a:t>83</a:t>
                      </a:r>
                      <a:endParaRPr lang="zh-CN" sz="20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1358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9609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426</Words>
  <Application>Microsoft Office PowerPoint</Application>
  <PresentationFormat>全屏显示(4:3)</PresentationFormat>
  <Paragraphs>89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等线</vt:lpstr>
      <vt:lpstr>黑体</vt:lpstr>
      <vt:lpstr>楷体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 绿叶</dc:creator>
  <cp:lastModifiedBy>周 绿叶</cp:lastModifiedBy>
  <cp:revision>88</cp:revision>
  <dcterms:created xsi:type="dcterms:W3CDTF">2019-05-05T06:45:53Z</dcterms:created>
  <dcterms:modified xsi:type="dcterms:W3CDTF">2019-06-17T05:51:17Z</dcterms:modified>
</cp:coreProperties>
</file>

<file path=docProps/thumbnail.jpeg>
</file>